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616" r:id="rId2"/>
    <p:sldId id="634" r:id="rId3"/>
    <p:sldId id="635" r:id="rId4"/>
    <p:sldId id="621" r:id="rId5"/>
    <p:sldId id="622" r:id="rId6"/>
    <p:sldId id="619" r:id="rId7"/>
    <p:sldId id="617" r:id="rId8"/>
    <p:sldId id="627" r:id="rId9"/>
    <p:sldId id="623" r:id="rId10"/>
    <p:sldId id="626" r:id="rId11"/>
    <p:sldId id="628" r:id="rId12"/>
    <p:sldId id="629" r:id="rId13"/>
    <p:sldId id="631" r:id="rId14"/>
    <p:sldId id="632" r:id="rId15"/>
    <p:sldId id="633" r:id="rId16"/>
    <p:sldId id="542" r:id="rId1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287"/>
    <a:srgbClr val="9CB1C7"/>
    <a:srgbClr val="FF7770"/>
    <a:srgbClr val="4A6387"/>
    <a:srgbClr val="8B9FB5"/>
    <a:srgbClr val="C0343B"/>
    <a:srgbClr val="FF7D35"/>
    <a:srgbClr val="FFAD4E"/>
    <a:srgbClr val="FFCC5D"/>
    <a:srgbClr val="FF5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31" autoAdjust="0"/>
    <p:restoredTop sz="50055" autoAdjust="0"/>
  </p:normalViewPr>
  <p:slideViewPr>
    <p:cSldViewPr snapToObjects="1" showGuides="1">
      <p:cViewPr varScale="1">
        <p:scale>
          <a:sx n="108" d="100"/>
          <a:sy n="108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F2193-D683-6D47-85B7-2C4ED81F46DC}" type="datetimeFigureOut">
              <a:rPr lang="fr-FR" smtClean="0"/>
              <a:pPr/>
              <a:t>19/07/16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FDCEB-66AB-DD4C-9C58-080B71B15F6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093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4AC24-A40A-B84F-A48A-6D28129B9240}" type="datetimeFigureOut">
              <a:rPr lang="fr-FR" smtClean="0"/>
              <a:pPr/>
              <a:t>19/07/16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21230-5382-C540-9D07-020B578DFA1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7264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Make clear this is literature-based / knowledge-based. Make sure that literature-based reconstruction are mentioned: it might not be obvious for everyone what is the difference with IPA.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Demonstrate what mechanistic is: as previously – step by step – with an example of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signalling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pathways.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Invite for collaboration: clear message, contact information: a) groups that work on a particular disease, b) groups that work on particular systems / pathways.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More about the “quality stamp” - how we communication with experts.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Curation process: the quality question</a:t>
            </a:r>
            <a:endParaRPr lang="en-US" b="0" dirty="0" smtClean="0">
              <a:effectLst/>
            </a:endParaRPr>
          </a:p>
          <a:p>
            <a:r>
              <a:rPr lang="en-US" smtClean="0"/>
              <a:t/>
            </a:r>
            <a:br>
              <a:rPr lang="en-US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1230-5382-C540-9D07-020B578DFA17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2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4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719138" indent="-261938">
              <a:buFont typeface="Arial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79512" y="6381328"/>
            <a:ext cx="576064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fld id="{1B4B8151-10BF-5D49-8E12-9ED3DD3AF4AB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81128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719138" indent="-261938">
              <a:buFont typeface="Arial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81128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719138" indent="-261938">
              <a:buFont typeface="Arial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79512" y="6381328"/>
            <a:ext cx="576064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fld id="{1B4B8151-10BF-5D49-8E12-9ED3DD3AF4AB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60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7381"/>
          </a:xfrm>
          <a:prstGeom prst="rect">
            <a:avLst/>
          </a:prstGeom>
          <a:solidFill>
            <a:srgbClr val="2E528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72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7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5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7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66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876256" y="4762187"/>
            <a:ext cx="2091611" cy="2084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2400" y="685801"/>
            <a:ext cx="4800600" cy="22859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62400" y="3369731"/>
            <a:ext cx="4419600" cy="990600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013176"/>
            <a:ext cx="1498445" cy="16482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07" y="105229"/>
            <a:ext cx="942517" cy="103777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07504" y="5517232"/>
            <a:ext cx="8928991" cy="1264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57200" y="1217612"/>
            <a:ext cx="8686800" cy="1588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>
          <a:xfrm>
            <a:off x="179512" y="6381328"/>
            <a:ext cx="576064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fld id="{1B4B8151-10BF-5D49-8E12-9ED3DD3AF4AB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4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2">
              <a:lumMod val="60000"/>
              <a:lumOff val="40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400" b="1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719138" indent="-26193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2400" y="188640"/>
            <a:ext cx="5002088" cy="3078087"/>
          </a:xfrm>
        </p:spPr>
        <p:txBody>
          <a:bodyPr>
            <a:normAutofit/>
          </a:bodyPr>
          <a:lstStyle/>
          <a:p>
            <a:r>
              <a:rPr lang="en-GB" dirty="0" smtClean="0"/>
              <a:t>Automatic assembly of large-scale signalling networks</a:t>
            </a:r>
            <a:endParaRPr lang="en-GB" sz="2400" b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62400" y="3369732"/>
            <a:ext cx="5002088" cy="164344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Tanvi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Ranjan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M.Sc.</a:t>
            </a:r>
          </a:p>
          <a:p>
            <a:pPr>
              <a:spcBef>
                <a:spcPts val="0"/>
              </a:spcBef>
            </a:pPr>
            <a:endParaRPr lang="en-GB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European Institute for Systems Biology and Medicine </a:t>
            </a:r>
          </a:p>
          <a:p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CNRS-ENS-UCBL-INSERM, CIRI UMR5308, Lyon, France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93" y="5070235"/>
            <a:ext cx="2232248" cy="78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34" y="5009426"/>
            <a:ext cx="922402" cy="92240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5135287"/>
            <a:ext cx="1080120" cy="720055"/>
          </a:xfrm>
          <a:prstGeom prst="rect">
            <a:avLst/>
          </a:prstGeom>
        </p:spPr>
      </p:pic>
      <p:pic>
        <p:nvPicPr>
          <p:cNvPr id="10" name="Picture 9" descr="efpi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981602"/>
            <a:ext cx="1318949" cy="776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040308"/>
            <a:ext cx="2293892" cy="71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0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1 </a:t>
            </a:r>
            <a:r>
              <a:rPr lang="fr-FR" dirty="0" err="1" smtClean="0"/>
              <a:t>results</a:t>
            </a:r>
            <a:r>
              <a:rPr lang="fr-FR" dirty="0" smtClean="0"/>
              <a:t>: macrophage </a:t>
            </a:r>
            <a:r>
              <a:rPr lang="fr-FR" dirty="0" err="1" smtClean="0"/>
              <a:t>example</a:t>
            </a:r>
            <a:endParaRPr lang="fr-FR" dirty="0"/>
          </a:p>
        </p:txBody>
      </p:sp>
      <p:pic>
        <p:nvPicPr>
          <p:cNvPr id="6" name="Espace réservé du contenu 5" descr="Macropha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5" r="-13255"/>
          <a:stretch/>
        </p:blipFill>
        <p:spPr>
          <a:xfrm>
            <a:off x="457200" y="1600200"/>
            <a:ext cx="8229600" cy="478155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145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1, </a:t>
            </a:r>
            <a:r>
              <a:rPr lang="fr-FR" dirty="0" err="1" smtClean="0"/>
              <a:t>level</a:t>
            </a:r>
            <a:r>
              <a:rPr lang="fr-FR" dirty="0" smtClean="0"/>
              <a:t> 2 </a:t>
            </a:r>
            <a:r>
              <a:rPr lang="fr-FR" dirty="0" err="1" smtClean="0"/>
              <a:t>results</a:t>
            </a:r>
            <a:r>
              <a:rPr lang="fr-FR" dirty="0" smtClean="0"/>
              <a:t>: 22 </a:t>
            </a:r>
            <a:r>
              <a:rPr lang="fr-FR" dirty="0" err="1" smtClean="0"/>
              <a:t>cell</a:t>
            </a:r>
            <a:r>
              <a:rPr lang="fr-FR" dirty="0" smtClean="0"/>
              <a:t> types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04056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 descr="Screen Shot 2016-07-17 at 23.1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484784"/>
            <a:ext cx="7880795" cy="53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7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2: </a:t>
            </a:r>
            <a:r>
              <a:rPr lang="fr-FR" dirty="0" err="1" smtClean="0"/>
              <a:t>Available</a:t>
            </a:r>
            <a:r>
              <a:rPr lang="fr-FR" dirty="0" smtClean="0"/>
              <a:t> softwares – </a:t>
            </a:r>
            <a:r>
              <a:rPr lang="fr-FR" dirty="0" err="1" smtClean="0"/>
              <a:t>CerebralWeb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b="0" dirty="0" err="1" smtClean="0"/>
              <a:t>CerebralWeb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is</a:t>
            </a:r>
            <a:r>
              <a:rPr lang="fr-FR" sz="2400" b="0" dirty="0" smtClean="0"/>
              <a:t> a </a:t>
            </a:r>
            <a:r>
              <a:rPr lang="fr-FR" sz="2400" b="0" dirty="0" err="1" smtClean="0"/>
              <a:t>special</a:t>
            </a:r>
            <a:r>
              <a:rPr lang="fr-FR" sz="2400" b="0" dirty="0" smtClean="0"/>
              <a:t> plugin for </a:t>
            </a:r>
            <a:r>
              <a:rPr lang="fr-FR" sz="2400" b="0" dirty="0" err="1" smtClean="0"/>
              <a:t>Cytoscape.js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that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generates</a:t>
            </a:r>
            <a:r>
              <a:rPr lang="fr-FR" sz="2400" b="0" dirty="0" smtClean="0"/>
              <a:t> a </a:t>
            </a:r>
            <a:r>
              <a:rPr lang="fr-FR" sz="2400" b="0" dirty="0" err="1" smtClean="0"/>
              <a:t>view</a:t>
            </a:r>
            <a:r>
              <a:rPr lang="fr-FR" sz="2400" b="0" dirty="0" smtClean="0"/>
              <a:t> of a network </a:t>
            </a:r>
            <a:r>
              <a:rPr lang="fr-FR" sz="2400" b="0" dirty="0" err="1" smtClean="0"/>
              <a:t>given</a:t>
            </a:r>
            <a:r>
              <a:rPr lang="fr-FR" sz="2400" b="0" dirty="0" smtClean="0"/>
              <a:t> the interaction network and </a:t>
            </a:r>
            <a:r>
              <a:rPr lang="fr-FR" sz="2400" b="0" dirty="0" err="1" smtClean="0"/>
              <a:t>subcellular</a:t>
            </a:r>
            <a:r>
              <a:rPr lang="fr-FR" sz="2400" b="0" dirty="0" smtClean="0"/>
              <a:t> locations.</a:t>
            </a:r>
          </a:p>
          <a:p>
            <a:endParaRPr lang="fr-FR" sz="2400" b="0" dirty="0" smtClean="0"/>
          </a:p>
          <a:p>
            <a:endParaRPr lang="fr-FR" sz="2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 descr="btm057_colour_f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6"/>
          <a:stretch/>
        </p:blipFill>
        <p:spPr>
          <a:xfrm>
            <a:off x="3491880" y="2492896"/>
            <a:ext cx="453650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4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3: Plans for </a:t>
            </a:r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b="0" dirty="0" smtClean="0"/>
              <a:t>Explore </a:t>
            </a:r>
            <a:r>
              <a:rPr lang="fr-FR" sz="2400" b="0" dirty="0" err="1" smtClean="0"/>
              <a:t>other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tools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which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generate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visual</a:t>
            </a:r>
            <a:r>
              <a:rPr lang="fr-FR" sz="2400" b="0" dirty="0" smtClean="0"/>
              <a:t> networks </a:t>
            </a:r>
            <a:r>
              <a:rPr lang="fr-FR" sz="2400" b="0" dirty="0" err="1" smtClean="0"/>
              <a:t>with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subcellular</a:t>
            </a:r>
            <a:r>
              <a:rPr lang="fr-FR" sz="2400" b="0" dirty="0" smtClean="0"/>
              <a:t> localisation, </a:t>
            </a:r>
            <a:r>
              <a:rPr lang="fr-FR" sz="2400" b="0" dirty="0" err="1" smtClean="0"/>
              <a:t>like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CerebralWeb</a:t>
            </a:r>
            <a:endParaRPr lang="fr-FR" sz="2400" b="0" dirty="0" smtClean="0"/>
          </a:p>
          <a:p>
            <a:endParaRPr lang="fr-FR" sz="2400" b="0" dirty="0"/>
          </a:p>
          <a:p>
            <a:r>
              <a:rPr lang="fr-FR" sz="2400" b="0" dirty="0" err="1" smtClean="0"/>
              <a:t>Usefulness</a:t>
            </a:r>
            <a:r>
              <a:rPr lang="fr-FR" sz="2400" b="0" dirty="0" smtClean="0"/>
              <a:t>: This software </a:t>
            </a:r>
            <a:r>
              <a:rPr lang="fr-FR" sz="2400" b="0" dirty="0" err="1" smtClean="0"/>
              <a:t>employs</a:t>
            </a:r>
            <a:r>
              <a:rPr lang="fr-FR" sz="2400" b="0" dirty="0" smtClean="0"/>
              <a:t> a network </a:t>
            </a:r>
            <a:r>
              <a:rPr lang="fr-FR" sz="2400" b="0" dirty="0" err="1" smtClean="0"/>
              <a:t>layout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algorithm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that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is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modeled</a:t>
            </a:r>
            <a:r>
              <a:rPr lang="fr-FR" sz="2400" b="0" dirty="0" smtClean="0"/>
              <a:t> to </a:t>
            </a:r>
            <a:r>
              <a:rPr lang="fr-FR" sz="2400" b="0" dirty="0" err="1" smtClean="0"/>
              <a:t>emulate</a:t>
            </a:r>
            <a:r>
              <a:rPr lang="fr-FR" sz="2400" b="0" dirty="0" smtClean="0"/>
              <a:t> hand </a:t>
            </a:r>
            <a:r>
              <a:rPr lang="fr-FR" sz="2400" b="0" dirty="0" err="1" smtClean="0"/>
              <a:t>drawn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diagrams</a:t>
            </a:r>
            <a:r>
              <a:rPr lang="fr-FR" sz="2400" b="0" dirty="0" smtClean="0"/>
              <a:t>.</a:t>
            </a:r>
          </a:p>
          <a:p>
            <a:endParaRPr lang="fr-FR" sz="2400" b="0" dirty="0"/>
          </a:p>
          <a:p>
            <a:r>
              <a:rPr lang="fr-FR" sz="2400" b="0" dirty="0" err="1" smtClean="0"/>
              <a:t>Caveat</a:t>
            </a:r>
            <a:r>
              <a:rPr lang="fr-FR" sz="2400" b="0" dirty="0" smtClean="0"/>
              <a:t>: This plugin </a:t>
            </a:r>
            <a:r>
              <a:rPr lang="fr-FR" sz="2400" b="0" dirty="0" err="1" smtClean="0"/>
              <a:t>is</a:t>
            </a:r>
            <a:r>
              <a:rPr lang="fr-FR" sz="2400" b="0" dirty="0" smtClean="0"/>
              <a:t> light </a:t>
            </a:r>
            <a:r>
              <a:rPr lang="fr-FR" sz="2400" b="0" dirty="0" err="1" smtClean="0"/>
              <a:t>weight</a:t>
            </a:r>
            <a:r>
              <a:rPr lang="fr-FR" sz="2400" b="0" dirty="0" smtClean="0"/>
              <a:t> web </a:t>
            </a:r>
            <a:r>
              <a:rPr lang="fr-FR" sz="2400" b="0" dirty="0" err="1" smtClean="0"/>
              <a:t>embeddable</a:t>
            </a:r>
            <a:r>
              <a:rPr lang="fr-FR" sz="2400" b="0" dirty="0" smtClean="0"/>
              <a:t>, </a:t>
            </a:r>
            <a:r>
              <a:rPr lang="fr-FR" sz="2400" b="0" dirty="0" err="1" smtClean="0"/>
              <a:t>hence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cannot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be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used</a:t>
            </a:r>
            <a:r>
              <a:rPr lang="fr-FR" sz="2400" b="0" dirty="0" smtClean="0"/>
              <a:t> for </a:t>
            </a:r>
            <a:r>
              <a:rPr lang="fr-FR" sz="2400" b="0" dirty="0" smtClean="0"/>
              <a:t>desktop </a:t>
            </a:r>
            <a:r>
              <a:rPr lang="fr-FR" sz="2400" b="0" dirty="0" err="1" smtClean="0"/>
              <a:t>based</a:t>
            </a:r>
            <a:r>
              <a:rPr lang="fr-FR" sz="2400" b="0" dirty="0" smtClean="0"/>
              <a:t> applications</a:t>
            </a:r>
            <a:endParaRPr lang="fr-FR" sz="24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796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000" dirty="0" smtClean="0"/>
          </a:p>
          <a:p>
            <a:r>
              <a:rPr lang="en-GB" sz="2000" dirty="0" smtClean="0"/>
              <a:t>Step 1: Use </a:t>
            </a:r>
            <a:r>
              <a:rPr lang="en-GB" sz="2000" dirty="0" err="1" smtClean="0"/>
              <a:t>yEd</a:t>
            </a:r>
            <a:r>
              <a:rPr lang="en-GB" sz="2000" dirty="0" smtClean="0"/>
              <a:t> for nested layout</a:t>
            </a:r>
          </a:p>
          <a:p>
            <a:pPr lvl="1" indent="0">
              <a:buNone/>
            </a:pPr>
            <a:r>
              <a:rPr lang="en-GB" sz="2000" dirty="0" smtClean="0"/>
              <a:t>Deliverable 1: code for layout (python code at </a:t>
            </a:r>
            <a:r>
              <a:rPr lang="en-GB" sz="2000" dirty="0" err="1" smtClean="0"/>
              <a:t>github</a:t>
            </a:r>
            <a:r>
              <a:rPr lang="en-GB" sz="2000" dirty="0" smtClean="0"/>
              <a:t>, </a:t>
            </a:r>
            <a:r>
              <a:rPr lang="en-GB" sz="2000" dirty="0" err="1" smtClean="0">
                <a:solidFill>
                  <a:srgbClr val="FF0000"/>
                </a:solidFill>
              </a:rPr>
              <a:t>url</a:t>
            </a:r>
            <a:r>
              <a:rPr lang="en-GB" sz="2000" dirty="0" smtClean="0"/>
              <a:t>)</a:t>
            </a:r>
          </a:p>
          <a:p>
            <a:pPr lvl="1" indent="0">
              <a:buNone/>
            </a:pPr>
            <a:r>
              <a:rPr lang="en-GB" sz="2000" dirty="0" smtClean="0"/>
              <a:t>Deliverable 2</a:t>
            </a:r>
            <a:r>
              <a:rPr lang="en-GB" sz="2000" dirty="0"/>
              <a:t>:</a:t>
            </a:r>
            <a:r>
              <a:rPr lang="en-GB" sz="2000" dirty="0" smtClean="0"/>
              <a:t> code for loading excel </a:t>
            </a:r>
            <a:r>
              <a:rPr lang="en-GB" sz="2000" dirty="0"/>
              <a:t>files (python code at </a:t>
            </a:r>
            <a:r>
              <a:rPr lang="en-GB" sz="2000" dirty="0" err="1"/>
              <a:t>github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rgbClr val="FF0000"/>
                </a:solidFill>
              </a:rPr>
              <a:t>url</a:t>
            </a:r>
            <a:r>
              <a:rPr lang="en-GB" sz="2000" dirty="0" smtClean="0"/>
              <a:t>)</a:t>
            </a:r>
          </a:p>
          <a:p>
            <a:pPr lvl="1" indent="0">
              <a:buNone/>
            </a:pPr>
            <a:r>
              <a:rPr lang="en-GB" sz="2000" dirty="0" smtClean="0"/>
              <a:t>Deliverable 3: GUI for generating maps</a:t>
            </a:r>
          </a:p>
          <a:p>
            <a:pPr lvl="1" indent="0">
              <a:buNone/>
            </a:pPr>
            <a:r>
              <a:rPr lang="en-GB" sz="2000" dirty="0" smtClean="0"/>
              <a:t>Deliverable 4: command line interface for the software</a:t>
            </a:r>
            <a:endParaRPr lang="en-GB" sz="2000" dirty="0"/>
          </a:p>
          <a:p>
            <a:pPr lvl="1" indent="0">
              <a:buNone/>
            </a:pPr>
            <a:endParaRPr lang="en-GB" sz="2000" dirty="0" smtClean="0"/>
          </a:p>
          <a:p>
            <a:r>
              <a:rPr lang="en-GB" sz="2000" dirty="0" smtClean="0"/>
              <a:t>Step 2: Explore other available tools, preferably with nested layout algorithms, such as </a:t>
            </a:r>
            <a:r>
              <a:rPr lang="en-GB" sz="2000" dirty="0" err="1" smtClean="0"/>
              <a:t>CerebralWeb</a:t>
            </a:r>
            <a:r>
              <a:rPr lang="en-GB" sz="2000" dirty="0" smtClean="0"/>
              <a:t>, </a:t>
            </a:r>
            <a:r>
              <a:rPr lang="en-GB" sz="2000" dirty="0" err="1" smtClean="0"/>
              <a:t>Graphviz</a:t>
            </a:r>
            <a:r>
              <a:rPr lang="en-GB" sz="2000" dirty="0" smtClean="0"/>
              <a:t>, </a:t>
            </a:r>
          </a:p>
          <a:p>
            <a:r>
              <a:rPr lang="en-GB" sz="2000" dirty="0"/>
              <a:t>	</a:t>
            </a:r>
            <a:r>
              <a:rPr lang="en-GB" sz="2000" dirty="0" smtClean="0"/>
              <a:t>    </a:t>
            </a:r>
            <a:r>
              <a:rPr lang="en-GB" sz="2000" b="0" dirty="0" smtClean="0"/>
              <a:t>Deliverable 5: Technical documentation</a:t>
            </a:r>
            <a:endParaRPr lang="en-GB" sz="2000" dirty="0" smtClean="0"/>
          </a:p>
          <a:p>
            <a:endParaRPr lang="en-GB" sz="2000" dirty="0" smtClean="0"/>
          </a:p>
          <a:p>
            <a:r>
              <a:rPr lang="en-GB" sz="2000" dirty="0" smtClean="0"/>
              <a:t>Step 3: Improve layout algorithms to make it similar to human-drawn diagrams</a:t>
            </a:r>
            <a:r>
              <a:rPr lang="en-GB" sz="2000" dirty="0" smtClean="0"/>
              <a:t>.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21713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My</a:t>
            </a:r>
            <a:r>
              <a:rPr lang="fr-FR" dirty="0" smtClean="0"/>
              <a:t> </a:t>
            </a:r>
            <a:r>
              <a:rPr lang="fr-FR" dirty="0" err="1" smtClean="0"/>
              <a:t>Takeaway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u"/>
            </a:pPr>
            <a:r>
              <a:rPr lang="fr-FR" sz="2400" b="0" dirty="0" err="1" smtClean="0"/>
              <a:t>Technical</a:t>
            </a:r>
            <a:endParaRPr lang="fr-FR" sz="2400" b="0" dirty="0" smtClean="0"/>
          </a:p>
          <a:p>
            <a:pPr marL="342900" indent="-342900">
              <a:buFont typeface="Arial"/>
              <a:buChar char="•"/>
            </a:pPr>
            <a:r>
              <a:rPr lang="fr-FR" sz="2400" b="0" dirty="0" smtClean="0"/>
              <a:t>Introduction to the </a:t>
            </a:r>
            <a:r>
              <a:rPr lang="fr-FR" sz="2400" b="0" dirty="0" err="1"/>
              <a:t>p</a:t>
            </a:r>
            <a:r>
              <a:rPr lang="fr-FR" sz="2400" b="0" dirty="0" err="1" smtClean="0"/>
              <a:t>roblems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that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exist</a:t>
            </a:r>
            <a:r>
              <a:rPr lang="fr-FR" sz="2400" b="0" dirty="0" smtClean="0"/>
              <a:t> for </a:t>
            </a:r>
            <a:r>
              <a:rPr lang="fr-FR" sz="2400" b="0" dirty="0" err="1" smtClean="0"/>
              <a:t>biological</a:t>
            </a:r>
            <a:r>
              <a:rPr lang="fr-FR" sz="2400" b="0" dirty="0" smtClean="0"/>
              <a:t> data visualisation</a:t>
            </a:r>
          </a:p>
          <a:p>
            <a:pPr marL="342900" indent="-342900">
              <a:buFont typeface="Arial"/>
              <a:buChar char="•"/>
            </a:pPr>
            <a:r>
              <a:rPr lang="fr-FR" sz="2400" b="0" dirty="0" err="1" smtClean="0"/>
              <a:t>Familiarity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with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some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common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tools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used</a:t>
            </a:r>
            <a:r>
              <a:rPr lang="fr-FR" sz="2400" b="0" dirty="0" smtClean="0"/>
              <a:t> in </a:t>
            </a:r>
            <a:r>
              <a:rPr lang="fr-FR" sz="2400" b="0" dirty="0" err="1" smtClean="0"/>
              <a:t>biological</a:t>
            </a:r>
            <a:r>
              <a:rPr lang="fr-FR" sz="2400" b="0" dirty="0" smtClean="0"/>
              <a:t> data </a:t>
            </a:r>
            <a:r>
              <a:rPr lang="fr-FR" sz="2400" b="0" dirty="0" err="1" smtClean="0"/>
              <a:t>analysis</a:t>
            </a:r>
            <a:endParaRPr lang="fr-FR" sz="2400" b="0" dirty="0" smtClean="0"/>
          </a:p>
          <a:p>
            <a:pPr marL="342900" indent="-342900">
              <a:buFont typeface="Arial"/>
              <a:buChar char="•"/>
            </a:pPr>
            <a:r>
              <a:rPr lang="fr-FR" sz="2400" b="0" dirty="0" smtClean="0"/>
              <a:t>Learning to </a:t>
            </a:r>
            <a:r>
              <a:rPr lang="fr-FR" sz="2400" b="0" dirty="0" err="1" smtClean="0"/>
              <a:t>make</a:t>
            </a:r>
            <a:r>
              <a:rPr lang="fr-FR" sz="2400" b="0" dirty="0" smtClean="0"/>
              <a:t> a </a:t>
            </a:r>
            <a:r>
              <a:rPr lang="fr-FR" sz="2400" b="0" dirty="0" err="1" smtClean="0"/>
              <a:t>tool</a:t>
            </a:r>
            <a:r>
              <a:rPr lang="fr-FR" sz="2400" b="0" dirty="0" smtClean="0"/>
              <a:t> to </a:t>
            </a:r>
            <a:r>
              <a:rPr lang="fr-FR" sz="2400" b="0" dirty="0" err="1" smtClean="0"/>
              <a:t>aid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easy</a:t>
            </a:r>
            <a:r>
              <a:rPr lang="fr-FR" sz="2400" b="0" dirty="0" smtClean="0"/>
              <a:t> network visualisation</a:t>
            </a:r>
          </a:p>
          <a:p>
            <a:pPr marL="342900" indent="-342900">
              <a:buFont typeface="Arial"/>
              <a:buChar char="•"/>
            </a:pPr>
            <a:endParaRPr lang="fr-FR" sz="2400" b="0" dirty="0" smtClean="0"/>
          </a:p>
          <a:p>
            <a:pPr marL="342900" indent="-342900">
              <a:buFont typeface="Wingdings" charset="2"/>
              <a:buChar char="u"/>
            </a:pPr>
            <a:r>
              <a:rPr lang="fr-FR" sz="2400" b="0" dirty="0" smtClean="0"/>
              <a:t>General</a:t>
            </a:r>
          </a:p>
          <a:p>
            <a:pPr marL="342900" indent="-342900">
              <a:buFont typeface="Arial"/>
              <a:buChar char="•"/>
            </a:pPr>
            <a:r>
              <a:rPr lang="fr-FR" sz="2400" b="0" dirty="0" err="1" smtClean="0"/>
              <a:t>Working</a:t>
            </a:r>
            <a:r>
              <a:rPr lang="fr-FR" sz="2400" b="0" dirty="0" smtClean="0"/>
              <a:t> in a </a:t>
            </a:r>
            <a:r>
              <a:rPr lang="fr-FR" sz="2400" b="0" dirty="0" err="1" smtClean="0"/>
              <a:t>computational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lab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environment</a:t>
            </a:r>
            <a:endParaRPr lang="fr-FR" sz="2400" b="0" dirty="0" smtClean="0"/>
          </a:p>
          <a:p>
            <a:pPr marL="342900" indent="-342900">
              <a:buFont typeface="Arial"/>
              <a:buChar char="•"/>
            </a:pPr>
            <a:r>
              <a:rPr lang="fr-FR" sz="2400" b="0" dirty="0" err="1" smtClean="0"/>
              <a:t>Working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with</a:t>
            </a:r>
            <a:r>
              <a:rPr lang="fr-FR" sz="2400" b="0" dirty="0" smtClean="0"/>
              <a:t> multiple </a:t>
            </a:r>
            <a:r>
              <a:rPr lang="fr-FR" sz="2400" b="0" dirty="0" err="1" smtClean="0"/>
              <a:t>advisors</a:t>
            </a:r>
            <a:r>
              <a:rPr lang="fr-FR" sz="2400" b="0" dirty="0" smtClean="0"/>
              <a:t>, how to </a:t>
            </a:r>
            <a:r>
              <a:rPr lang="fr-FR" sz="2400" b="0" dirty="0" err="1" smtClean="0"/>
              <a:t>think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together</a:t>
            </a:r>
            <a:endParaRPr lang="fr-FR" sz="2400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33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-27384"/>
            <a:chExt cx="9144000" cy="6858000"/>
          </a:xfrm>
        </p:grpSpPr>
        <p:pic>
          <p:nvPicPr>
            <p:cNvPr id="6" name="Image 5" descr="000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7384"/>
              <a:ext cx="9144000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87624" y="2996952"/>
              <a:ext cx="1773445" cy="216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11960" y="1700808"/>
            <a:ext cx="4551040" cy="2304256"/>
          </a:xfrm>
        </p:spPr>
        <p:txBody>
          <a:bodyPr>
            <a:normAutofit/>
          </a:bodyPr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5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715199" cy="9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538CD5"/>
              </a:buClr>
              <a:buSzPct val="25000"/>
              <a:buFont typeface="Arial"/>
              <a:buNone/>
            </a:pPr>
            <a:r>
              <a:rPr lang="en-GB" sz="3000" b="1" i="0" u="none" strike="noStrike" cap="non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Automatically generated disease maps</a:t>
            </a:r>
          </a:p>
        </p:txBody>
      </p:sp>
      <p:pic>
        <p:nvPicPr>
          <p:cNvPr id="57" name="Shape 57" descr="ColoredLegos_Vista_archigraphs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2294" y="2884952"/>
            <a:ext cx="1680000" cy="16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1907703" y="4923460"/>
            <a:ext cx="2697148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0" i="0" u="none" strike="noStrike" cap="none">
                <a:solidFill>
                  <a:schemeClr val="accent2"/>
                </a:solidFill>
              </a:rPr>
              <a:t>BUILDING BLOCKS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accent2"/>
                </a:solidFill>
              </a:rPr>
              <a:t>(reusable pathways)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310975" y="2501875"/>
            <a:ext cx="2820900" cy="380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000">
                <a:solidFill>
                  <a:srgbClr val="C0504C"/>
                </a:solidFill>
                <a:latin typeface="Calibri"/>
                <a:ea typeface="Calibri"/>
                <a:cs typeface="Calibri"/>
                <a:sym typeface="Calibri"/>
              </a:rPr>
              <a:t>MetaCore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000">
                <a:solidFill>
                  <a:srgbClr val="C0504C"/>
                </a:solidFill>
                <a:latin typeface="Calibri"/>
                <a:ea typeface="Calibri"/>
                <a:cs typeface="Calibri"/>
                <a:sym typeface="Calibri"/>
              </a:rPr>
              <a:t>Pathway Maps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REACTOME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PANTHER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RECON X</a:t>
            </a:r>
          </a:p>
        </p:txBody>
      </p:sp>
      <p:cxnSp>
        <p:nvCxnSpPr>
          <p:cNvPr id="60" name="Shape 60"/>
          <p:cNvCxnSpPr/>
          <p:nvPr/>
        </p:nvCxnSpPr>
        <p:spPr>
          <a:xfrm>
            <a:off x="2158650" y="3068959"/>
            <a:ext cx="97319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1" name="Shape 61"/>
          <p:cNvCxnSpPr/>
          <p:nvPr/>
        </p:nvCxnSpPr>
        <p:spPr>
          <a:xfrm>
            <a:off x="2158650" y="3356992"/>
            <a:ext cx="97319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2" name="Shape 62"/>
          <p:cNvCxnSpPr/>
          <p:nvPr/>
        </p:nvCxnSpPr>
        <p:spPr>
          <a:xfrm>
            <a:off x="2158650" y="3645023"/>
            <a:ext cx="97319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3" name="Shape 63"/>
          <p:cNvCxnSpPr/>
          <p:nvPr/>
        </p:nvCxnSpPr>
        <p:spPr>
          <a:xfrm>
            <a:off x="2158650" y="3930225"/>
            <a:ext cx="973190" cy="2831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4" name="Shape 64"/>
          <p:cNvCxnSpPr/>
          <p:nvPr/>
        </p:nvCxnSpPr>
        <p:spPr>
          <a:xfrm>
            <a:off x="2158650" y="4221087"/>
            <a:ext cx="97319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5" name="Shape 65"/>
          <p:cNvCxnSpPr/>
          <p:nvPr/>
        </p:nvCxnSpPr>
        <p:spPr>
          <a:xfrm>
            <a:off x="5076055" y="3624250"/>
            <a:ext cx="108012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6" name="Shape 66"/>
          <p:cNvSpPr/>
          <p:nvPr/>
        </p:nvSpPr>
        <p:spPr>
          <a:xfrm>
            <a:off x="2303463" y="4379744"/>
            <a:ext cx="529208" cy="543715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67" name="Shape 67"/>
          <p:cNvSpPr/>
          <p:nvPr/>
        </p:nvSpPr>
        <p:spPr>
          <a:xfrm>
            <a:off x="5269326" y="2792501"/>
            <a:ext cx="529208" cy="54371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68" name="Shape 68"/>
          <p:cNvSpPr/>
          <p:nvPr/>
        </p:nvSpPr>
        <p:spPr>
          <a:xfrm>
            <a:off x="5280585" y="3912282"/>
            <a:ext cx="529208" cy="543715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6452803" y="3260010"/>
            <a:ext cx="2253141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disease map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4788023" y="1824050"/>
            <a:ext cx="2385088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4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Domain expertise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4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PubMed Search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4883776" y="4611198"/>
            <a:ext cx="4260223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Automatic generation of maps with ‘human-like’ layout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5809794" y="2801883"/>
            <a:ext cx="320543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WHAT PATHWAYS TO INCLUDE?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5841751" y="4010412"/>
            <a:ext cx="297584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HOW TO MERGE PATHWAYS?</a:t>
            </a:r>
          </a:p>
        </p:txBody>
      </p:sp>
    </p:spTree>
    <p:extLst>
      <p:ext uri="{BB962C8B-B14F-4D97-AF65-F5344CB8AC3E}">
        <p14:creationId xmlns:p14="http://schemas.microsoft.com/office/powerpoint/2010/main" val="280006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U-BIOPRED </a:t>
            </a:r>
            <a:r>
              <a:rPr lang="en-GB" sz="2800" dirty="0" err="1" smtClean="0"/>
              <a:t>AsthmaMap</a:t>
            </a:r>
            <a:r>
              <a:rPr lang="en-GB" sz="2800" dirty="0" smtClean="0"/>
              <a:t>: </a:t>
            </a:r>
            <a:br>
              <a:rPr lang="en-GB" sz="2800" dirty="0" smtClean="0"/>
            </a:br>
            <a:r>
              <a:rPr lang="en-GB" sz="2800" dirty="0" smtClean="0"/>
              <a:t>interconnected layers of granularity</a:t>
            </a:r>
            <a:endParaRPr lang="en-GB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79512" y="6381328"/>
            <a:ext cx="576064" cy="432048"/>
          </a:xfrm>
          <a:prstGeom prst="rect">
            <a:avLst/>
          </a:prstGeom>
        </p:spPr>
        <p:txBody>
          <a:bodyPr/>
          <a:lstStyle/>
          <a:p>
            <a:fld id="{1B4B8151-10BF-5D49-8E12-9ED3DD3AF4AB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48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Motivation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To build a software that generates diagrams with automatic network layout and compartment information </a:t>
            </a:r>
          </a:p>
          <a:p>
            <a:r>
              <a:rPr lang="en-US" sz="2400" b="0" dirty="0" smtClean="0">
                <a:solidFill>
                  <a:schemeClr val="tx1"/>
                </a:solidFill>
              </a:rPr>
              <a:t>1. For </a:t>
            </a:r>
            <a:r>
              <a:rPr lang="en-US" sz="2400" b="0" dirty="0" err="1" smtClean="0">
                <a:solidFill>
                  <a:schemeClr val="tx1"/>
                </a:solidFill>
              </a:rPr>
              <a:t>AsthmaMap</a:t>
            </a:r>
            <a:endParaRPr lang="en-US" sz="2400" b="0" dirty="0" smtClean="0">
              <a:solidFill>
                <a:schemeClr val="tx1"/>
              </a:solidFill>
            </a:endParaRPr>
          </a:p>
          <a:p>
            <a:r>
              <a:rPr lang="en-US" sz="2400" b="0" dirty="0" smtClean="0">
                <a:solidFill>
                  <a:schemeClr val="tx1"/>
                </a:solidFill>
              </a:rPr>
              <a:t>2. For other disease maps</a:t>
            </a:r>
          </a:p>
          <a:p>
            <a:r>
              <a:rPr lang="en-US" sz="2400" b="0" dirty="0" smtClean="0">
                <a:solidFill>
                  <a:schemeClr val="tx1"/>
                </a:solidFill>
              </a:rPr>
              <a:t>3. Generic tool for any network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400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Goals and Objectives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Goal: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Automatic assembly of disease maps, and other networks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r>
              <a:rPr lang="en-US" sz="2400" dirty="0" smtClean="0"/>
              <a:t>Objective: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Create a set of reusable modules (not a task of this internship project)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Merging modules, could be done in excel via python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Automatic layout, resembling human drawn diagrams, for network visualization</a:t>
            </a:r>
          </a:p>
          <a:p>
            <a:endParaRPr lang="en-US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4797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Tasks</a:t>
            </a:r>
            <a:r>
              <a:rPr lang="fr-FR" dirty="0" smtClean="0"/>
              <a:t>: Types of </a:t>
            </a:r>
            <a:r>
              <a:rPr lang="fr-FR" dirty="0" err="1" smtClean="0"/>
              <a:t>diagrams</a:t>
            </a:r>
            <a:r>
              <a:rPr lang="fr-FR" dirty="0" smtClean="0"/>
              <a:t> to </a:t>
            </a:r>
            <a:r>
              <a:rPr lang="fr-FR" dirty="0" err="1" smtClean="0"/>
              <a:t>develop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fr-FR" sz="2400" dirty="0" smtClean="0"/>
              <a:t>Focus on SBGN </a:t>
            </a:r>
            <a:r>
              <a:rPr lang="fr-FR" sz="2400" dirty="0" err="1" smtClean="0"/>
              <a:t>Activity</a:t>
            </a:r>
            <a:r>
              <a:rPr lang="fr-FR" sz="2400" dirty="0" smtClean="0"/>
              <a:t> Flow </a:t>
            </a:r>
            <a:r>
              <a:rPr lang="fr-FR" sz="2400" dirty="0" err="1" smtClean="0"/>
              <a:t>Language</a:t>
            </a:r>
            <a:r>
              <a:rPr lang="fr-FR" sz="2400" dirty="0" smtClean="0"/>
              <a:t>, </a:t>
            </a:r>
          </a:p>
          <a:p>
            <a:pPr lvl="1" indent="0">
              <a:buNone/>
            </a:pPr>
            <a:r>
              <a:rPr lang="fr-FR" sz="2400" dirty="0" err="1" smtClean="0"/>
              <a:t>Level</a:t>
            </a:r>
            <a:r>
              <a:rPr lang="fr-FR" sz="2400" dirty="0" smtClean="0"/>
              <a:t> 1: </a:t>
            </a:r>
            <a:r>
              <a:rPr lang="fr-FR" sz="2400" dirty="0" err="1" smtClean="0"/>
              <a:t>AsthmaMap</a:t>
            </a:r>
            <a:r>
              <a:rPr lang="fr-FR" sz="2400" dirty="0" smtClean="0"/>
              <a:t> Cellular Interactions</a:t>
            </a:r>
          </a:p>
          <a:p>
            <a:pPr lvl="1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a) 22 </a:t>
            </a:r>
            <a:r>
              <a:rPr lang="fr-FR" sz="2400" dirty="0" err="1" smtClean="0"/>
              <a:t>cell</a:t>
            </a:r>
            <a:r>
              <a:rPr lang="fr-FR" sz="2400" dirty="0" smtClean="0"/>
              <a:t> types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approx</a:t>
            </a:r>
            <a:r>
              <a:rPr lang="fr-FR" sz="2400" dirty="0" smtClean="0"/>
              <a:t> 100 </a:t>
            </a:r>
            <a:r>
              <a:rPr lang="fr-FR" sz="2400" dirty="0" err="1" smtClean="0"/>
              <a:t>entities</a:t>
            </a:r>
            <a:r>
              <a:rPr lang="fr-FR" sz="2400" dirty="0" smtClean="0"/>
              <a:t>,</a:t>
            </a:r>
          </a:p>
          <a:p>
            <a:pPr lvl="1" indent="0">
              <a:buNone/>
            </a:pPr>
            <a:r>
              <a:rPr lang="fr-FR" sz="2400" dirty="0" err="1" smtClean="0"/>
              <a:t>Level</a:t>
            </a:r>
            <a:r>
              <a:rPr lang="fr-FR" sz="2400" dirty="0" smtClean="0"/>
              <a:t> 2: </a:t>
            </a:r>
            <a:r>
              <a:rPr lang="fr-FR" sz="2400" dirty="0" err="1" smtClean="0"/>
              <a:t>AsthmaMap</a:t>
            </a:r>
            <a:r>
              <a:rPr lang="fr-FR" sz="2400" dirty="0" smtClean="0"/>
              <a:t> </a:t>
            </a:r>
            <a:r>
              <a:rPr lang="fr-FR" sz="2400" dirty="0" err="1" smtClean="0"/>
              <a:t>Activity</a:t>
            </a:r>
            <a:r>
              <a:rPr lang="fr-FR" sz="2400" dirty="0" smtClean="0"/>
              <a:t> Flow</a:t>
            </a:r>
          </a:p>
          <a:p>
            <a:pPr lvl="1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b) Single </a:t>
            </a:r>
            <a:r>
              <a:rPr lang="fr-FR" sz="2400" dirty="0" err="1" smtClean="0"/>
              <a:t>cell</a:t>
            </a:r>
            <a:r>
              <a:rPr lang="fr-FR" sz="2400" dirty="0" smtClean="0"/>
              <a:t> </a:t>
            </a:r>
            <a:r>
              <a:rPr lang="fr-FR" sz="2400" dirty="0" err="1" smtClean="0"/>
              <a:t>view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about</a:t>
            </a:r>
            <a:r>
              <a:rPr lang="fr-FR" sz="2400" dirty="0" smtClean="0"/>
              <a:t> 200 </a:t>
            </a:r>
            <a:r>
              <a:rPr lang="fr-FR" sz="2400" dirty="0" err="1" smtClean="0"/>
              <a:t>entities</a:t>
            </a:r>
            <a:r>
              <a:rPr lang="fr-FR" sz="2400" dirty="0" smtClean="0"/>
              <a:t> </a:t>
            </a:r>
          </a:p>
          <a:p>
            <a:pPr lvl="1" indent="0">
              <a:buNone/>
            </a:pPr>
            <a:r>
              <a:rPr lang="fr-FR" sz="2400" dirty="0"/>
              <a:t>	</a:t>
            </a:r>
            <a:r>
              <a:rPr lang="fr-FR" sz="2400" dirty="0" smtClean="0">
                <a:solidFill>
                  <a:srgbClr val="FF6600"/>
                </a:solidFill>
              </a:rPr>
              <a:t>c) 22 </a:t>
            </a:r>
            <a:r>
              <a:rPr lang="fr-FR" sz="2400" dirty="0" err="1" smtClean="0">
                <a:solidFill>
                  <a:srgbClr val="FF6600"/>
                </a:solidFill>
              </a:rPr>
              <a:t>cell</a:t>
            </a:r>
            <a:r>
              <a:rPr lang="fr-FR" sz="2400" dirty="0" smtClean="0">
                <a:solidFill>
                  <a:srgbClr val="FF6600"/>
                </a:solidFill>
              </a:rPr>
              <a:t> types </a:t>
            </a:r>
            <a:r>
              <a:rPr lang="fr-FR" sz="2400" dirty="0" err="1" smtClean="0">
                <a:solidFill>
                  <a:srgbClr val="FF6600"/>
                </a:solidFill>
              </a:rPr>
              <a:t>with</a:t>
            </a:r>
            <a:r>
              <a:rPr lang="fr-FR" sz="2400" dirty="0" smtClean="0">
                <a:solidFill>
                  <a:srgbClr val="FF6600"/>
                </a:solidFill>
              </a:rPr>
              <a:t> about 1500 </a:t>
            </a:r>
            <a:r>
              <a:rPr lang="fr-FR" sz="2400" dirty="0" err="1" smtClean="0">
                <a:solidFill>
                  <a:srgbClr val="FF6600"/>
                </a:solidFill>
              </a:rPr>
              <a:t>entities</a:t>
            </a:r>
            <a:r>
              <a:rPr lang="fr-FR" sz="2400" dirty="0" smtClean="0">
                <a:solidFill>
                  <a:srgbClr val="FF6600"/>
                </a:solidFill>
              </a:rPr>
              <a:t> (cross </a:t>
            </a:r>
            <a:r>
              <a:rPr lang="fr-FR" sz="2400" dirty="0" err="1" smtClean="0">
                <a:solidFill>
                  <a:srgbClr val="FF6600"/>
                </a:solidFill>
              </a:rPr>
              <a:t>it</a:t>
            </a:r>
            <a:r>
              <a:rPr lang="fr-FR" sz="2400" dirty="0" smtClean="0">
                <a:solidFill>
                  <a:srgbClr val="FF6600"/>
                </a:solidFill>
              </a:rPr>
              <a:t> out and </a:t>
            </a:r>
            <a:r>
              <a:rPr lang="fr-FR" sz="2400" dirty="0" err="1" smtClean="0">
                <a:solidFill>
                  <a:srgbClr val="FF6600"/>
                </a:solidFill>
              </a:rPr>
              <a:t>explain</a:t>
            </a:r>
            <a:r>
              <a:rPr lang="fr-FR" sz="2400" dirty="0" smtClean="0">
                <a:solidFill>
                  <a:srgbClr val="FF6600"/>
                </a:solidFill>
              </a:rPr>
              <a:t> </a:t>
            </a:r>
            <a:r>
              <a:rPr lang="fr-FR" sz="2400" dirty="0" err="1" smtClean="0">
                <a:solidFill>
                  <a:srgbClr val="FF6600"/>
                </a:solidFill>
              </a:rPr>
              <a:t>why</a:t>
            </a:r>
            <a:r>
              <a:rPr lang="fr-FR" sz="2400" dirty="0" smtClean="0">
                <a:solidFill>
                  <a:srgbClr val="FF6600"/>
                </a:solidFill>
              </a:rPr>
              <a:t>)</a:t>
            </a:r>
          </a:p>
          <a:p>
            <a:pPr lvl="1" indent="0">
              <a:buNone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357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 of Work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000" dirty="0" smtClean="0"/>
          </a:p>
          <a:p>
            <a:r>
              <a:rPr lang="en-GB" sz="2000" dirty="0" smtClean="0"/>
              <a:t>Step 1: Use </a:t>
            </a:r>
            <a:r>
              <a:rPr lang="en-GB" sz="2000" dirty="0" err="1" smtClean="0"/>
              <a:t>yEd</a:t>
            </a:r>
            <a:r>
              <a:rPr lang="en-GB" sz="2000" dirty="0" smtClean="0"/>
              <a:t> for nested layout</a:t>
            </a:r>
          </a:p>
          <a:p>
            <a:pPr lvl="1" indent="0">
              <a:buNone/>
            </a:pPr>
            <a:r>
              <a:rPr lang="en-GB" sz="2000" dirty="0" smtClean="0"/>
              <a:t>Deliverable 1: code for layout (python code at </a:t>
            </a:r>
            <a:r>
              <a:rPr lang="en-GB" sz="2000" dirty="0" err="1" smtClean="0"/>
              <a:t>github</a:t>
            </a:r>
            <a:r>
              <a:rPr lang="en-GB" sz="2000" dirty="0" smtClean="0"/>
              <a:t>, </a:t>
            </a:r>
            <a:r>
              <a:rPr lang="en-GB" sz="2000" dirty="0" err="1" smtClean="0">
                <a:solidFill>
                  <a:srgbClr val="FF0000"/>
                </a:solidFill>
              </a:rPr>
              <a:t>url</a:t>
            </a:r>
            <a:r>
              <a:rPr lang="en-GB" sz="2000" dirty="0" smtClean="0"/>
              <a:t>)</a:t>
            </a:r>
          </a:p>
          <a:p>
            <a:pPr lvl="1" indent="0">
              <a:buNone/>
            </a:pPr>
            <a:r>
              <a:rPr lang="en-GB" sz="2000" dirty="0" smtClean="0"/>
              <a:t>Deliverable 2</a:t>
            </a:r>
            <a:r>
              <a:rPr lang="en-GB" sz="2000" dirty="0"/>
              <a:t>:</a:t>
            </a:r>
            <a:r>
              <a:rPr lang="en-GB" sz="2000" dirty="0" smtClean="0"/>
              <a:t> code for loading excel </a:t>
            </a:r>
            <a:r>
              <a:rPr lang="en-GB" sz="2000" dirty="0"/>
              <a:t>files (python code at </a:t>
            </a:r>
            <a:r>
              <a:rPr lang="en-GB" sz="2000" dirty="0" err="1"/>
              <a:t>github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rgbClr val="FF0000"/>
                </a:solidFill>
              </a:rPr>
              <a:t>url</a:t>
            </a:r>
            <a:r>
              <a:rPr lang="en-GB" sz="2000" dirty="0"/>
              <a:t>)</a:t>
            </a:r>
          </a:p>
          <a:p>
            <a:pPr lvl="1" indent="0">
              <a:buNone/>
            </a:pPr>
            <a:endParaRPr lang="en-GB" sz="2000" dirty="0" smtClean="0"/>
          </a:p>
          <a:p>
            <a:r>
              <a:rPr lang="en-GB" sz="2000" dirty="0" smtClean="0"/>
              <a:t>Step 2: Explore other available tools, preferably with nested layout algorithms, such as </a:t>
            </a:r>
            <a:r>
              <a:rPr lang="en-GB" sz="2000" dirty="0" err="1" smtClean="0"/>
              <a:t>CerebralWeb</a:t>
            </a:r>
            <a:r>
              <a:rPr lang="en-GB" sz="2000" dirty="0" smtClean="0"/>
              <a:t>, </a:t>
            </a:r>
            <a:r>
              <a:rPr lang="en-GB" sz="2000" dirty="0" err="1" smtClean="0"/>
              <a:t>Graphviz</a:t>
            </a:r>
            <a:r>
              <a:rPr lang="en-GB" sz="2000" dirty="0" smtClean="0"/>
              <a:t>, </a:t>
            </a:r>
          </a:p>
          <a:p>
            <a:endParaRPr lang="en-GB" sz="2000" dirty="0" smtClean="0"/>
          </a:p>
          <a:p>
            <a:r>
              <a:rPr lang="en-GB" sz="2000" dirty="0" smtClean="0"/>
              <a:t>Step 3: Improve layout algorithms to make it similar to human-drawn diagrams</a:t>
            </a:r>
            <a:r>
              <a:rPr lang="en-GB" sz="2000" dirty="0" smtClean="0"/>
              <a:t>.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2076169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1 </a:t>
            </a:r>
            <a:r>
              <a:rPr lang="fr-FR" dirty="0" err="1" smtClean="0"/>
              <a:t>results</a:t>
            </a:r>
            <a:r>
              <a:rPr lang="fr-FR" dirty="0" smtClean="0"/>
              <a:t>: B </a:t>
            </a:r>
            <a:r>
              <a:rPr lang="fr-FR" dirty="0" err="1" smtClean="0"/>
              <a:t>cell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Image 4" descr="B c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0"/>
            <a:ext cx="6768752" cy="53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1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1 </a:t>
            </a:r>
            <a:r>
              <a:rPr lang="fr-FR" dirty="0" err="1" smtClean="0"/>
              <a:t>results</a:t>
            </a:r>
            <a:r>
              <a:rPr lang="fr-FR" dirty="0" smtClean="0"/>
              <a:t>: </a:t>
            </a:r>
            <a:r>
              <a:rPr lang="fr-FR" dirty="0" err="1" smtClean="0"/>
              <a:t>mast</a:t>
            </a:r>
            <a:r>
              <a:rPr lang="fr-FR" dirty="0" smtClean="0"/>
              <a:t> </a:t>
            </a:r>
            <a:r>
              <a:rPr lang="fr-FR" dirty="0" err="1" smtClean="0"/>
              <a:t>cell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4B8151-10BF-5D49-8E12-9ED3DD3AF4AB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0" name="Espace réservé du contenu 9" descr="Mast cel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7" b="9387"/>
          <a:stretch>
            <a:fillRect/>
          </a:stretch>
        </p:blipFill>
        <p:spPr>
          <a:xfrm>
            <a:off x="-8266" y="1585491"/>
            <a:ext cx="9011344" cy="4781128"/>
          </a:xfrm>
        </p:spPr>
      </p:pic>
    </p:spTree>
    <p:extLst>
      <p:ext uri="{BB962C8B-B14F-4D97-AF65-F5344CB8AC3E}">
        <p14:creationId xmlns:p14="http://schemas.microsoft.com/office/powerpoint/2010/main" val="374467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14792</TotalTime>
  <Words>637</Words>
  <Application>Microsoft Macintosh PowerPoint</Application>
  <PresentationFormat>Présentation à l'écran (4:3)</PresentationFormat>
  <Paragraphs>107</Paragraphs>
  <Slides>16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Thème Office</vt:lpstr>
      <vt:lpstr>Automatic assembly of large-scale signalling networks</vt:lpstr>
      <vt:lpstr>Automatically generated disease maps</vt:lpstr>
      <vt:lpstr>U-BIOPRED AsthmaMap:  interconnected layers of granularity</vt:lpstr>
      <vt:lpstr>Motivation</vt:lpstr>
      <vt:lpstr>Goals and Objectives</vt:lpstr>
      <vt:lpstr>Tasks: Types of diagrams to develop</vt:lpstr>
      <vt:lpstr>Plan of Work</vt:lpstr>
      <vt:lpstr>Step 1 results: B cell</vt:lpstr>
      <vt:lpstr>Step 1 results: mast cell example</vt:lpstr>
      <vt:lpstr>Step 1 results: macrophage example</vt:lpstr>
      <vt:lpstr>Step 1, level 2 results: 22 cell types </vt:lpstr>
      <vt:lpstr>Step 2: Available softwares – CerebralWeb</vt:lpstr>
      <vt:lpstr>Step 3: Plans for further development</vt:lpstr>
      <vt:lpstr>Conclusion</vt:lpstr>
      <vt:lpstr>My Takeaway</vt:lpstr>
      <vt:lpstr>Thank You!</vt:lpstr>
    </vt:vector>
  </TitlesOfParts>
  <Company>THERA CONSEIL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greg</dc:creator>
  <cp:lastModifiedBy>Tanvi Ranjan</cp:lastModifiedBy>
  <cp:revision>815</cp:revision>
  <cp:lastPrinted>2016-05-30T15:04:01Z</cp:lastPrinted>
  <dcterms:created xsi:type="dcterms:W3CDTF">2011-03-15T10:47:25Z</dcterms:created>
  <dcterms:modified xsi:type="dcterms:W3CDTF">2016-07-19T10:35:11Z</dcterms:modified>
</cp:coreProperties>
</file>